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13B5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3162" y="-3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ACFB79-AE8C-4E25-A3D4-4E2DB6BB68DA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2FE6-CDA5-4F25-976B-A23E7B27EA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6743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52FE6-CDA5-4F25-976B-A23E7B27EAB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628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1456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254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1611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8426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004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6763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9210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6953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8809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9676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EADD8-C48A-4C05-B54D-A2D69F16A553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11A76-613C-439D-A7D0-FF0828D353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4400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32656" y="251521"/>
            <a:ext cx="6200776" cy="856895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150948"/>
              </p:ext>
            </p:extLst>
          </p:nvPr>
        </p:nvGraphicFramePr>
        <p:xfrm>
          <a:off x="332664" y="2267744"/>
          <a:ext cx="6192680" cy="21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  <a:gridCol w="309634"/>
              </a:tblGrid>
              <a:tr h="144016"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pic>
        <p:nvPicPr>
          <p:cNvPr id="1027" name="Picture 3" descr="C:\Users\user\Documents\백업\센터전경\img_info_06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1043608"/>
            <a:ext cx="6049465" cy="1172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2984" y="2554208"/>
            <a:ext cx="5798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b="1" dirty="0" smtClean="0">
                <a:solidFill>
                  <a:srgbClr val="FFFF00"/>
                </a:solidFill>
                <a:sym typeface="Webdings"/>
              </a:rPr>
              <a:t></a:t>
            </a:r>
            <a:r>
              <a:rPr lang="en-US" altLang="ko-KR" b="1" dirty="0" err="1" smtClean="0">
                <a:solidFill>
                  <a:srgbClr val="FFFF00"/>
                </a:solidFill>
              </a:rPr>
              <a:t>IoT</a:t>
            </a:r>
            <a:r>
              <a:rPr lang="en-US" altLang="ko-KR" b="1" dirty="0" smtClean="0">
                <a:solidFill>
                  <a:srgbClr val="FFFF00"/>
                </a:solidFill>
              </a:rPr>
              <a:t> </a:t>
            </a:r>
            <a:r>
              <a:rPr lang="ko-KR" altLang="en-US" b="1" dirty="0" smtClean="0">
                <a:solidFill>
                  <a:srgbClr val="FFFF00"/>
                </a:solidFill>
              </a:rPr>
              <a:t>기업의 경쟁력을 높여 주는 </a:t>
            </a:r>
            <a:r>
              <a:rPr lang="en-US" altLang="ko-KR" b="1" dirty="0" smtClean="0">
                <a:solidFill>
                  <a:srgbClr val="FFFF00"/>
                </a:solidFill>
              </a:rPr>
              <a:t>ICT</a:t>
            </a:r>
            <a:r>
              <a:rPr lang="ko-KR" altLang="en-US" b="1" dirty="0" smtClean="0">
                <a:solidFill>
                  <a:srgbClr val="FFFF00"/>
                </a:solidFill>
              </a:rPr>
              <a:t> 클러스터</a:t>
            </a:r>
            <a:r>
              <a:rPr lang="ko-KR" altLang="en-US" b="1" dirty="0" smtClean="0">
                <a:solidFill>
                  <a:srgbClr val="FFFF00"/>
                </a:solidFill>
                <a:sym typeface="Webdings"/>
              </a:rPr>
              <a:t>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8708" y="251520"/>
            <a:ext cx="6116636" cy="73866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76200">
            <a:bevelT w="139700" prst="cross"/>
            <a:extrusionClr>
              <a:srgbClr val="92D050"/>
            </a:extrusionClr>
          </a:sp3d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solidFill>
                  <a:srgbClr val="0070C0"/>
                </a:solidFill>
              </a:rPr>
              <a:t>NIPA </a:t>
            </a:r>
            <a:r>
              <a:rPr lang="ko-KR" altLang="en-US" b="1" dirty="0" smtClean="0">
                <a:solidFill>
                  <a:srgbClr val="0070C0"/>
                </a:solidFill>
              </a:rPr>
              <a:t>송도분사무소</a:t>
            </a:r>
            <a:endParaRPr lang="en-US" altLang="ko-KR" b="1" dirty="0" smtClean="0">
              <a:solidFill>
                <a:srgbClr val="0070C0"/>
              </a:solidFill>
            </a:endParaRPr>
          </a:p>
          <a:p>
            <a:pPr algn="ctr"/>
            <a:r>
              <a:rPr lang="ko-KR" altLang="en-US" sz="2400" b="1" dirty="0" smtClean="0">
                <a:solidFill>
                  <a:srgbClr val="7030A0"/>
                </a:solidFill>
              </a:rPr>
              <a:t>사무실 이용기업 모집</a:t>
            </a:r>
            <a:endParaRPr lang="ko-KR" altLang="en-US" sz="2400" b="1" dirty="0">
              <a:solidFill>
                <a:srgbClr val="7030A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976" y="1115616"/>
            <a:ext cx="3185877" cy="1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87617" y="2915816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err="1" smtClean="0">
                <a:solidFill>
                  <a:schemeClr val="bg1"/>
                </a:solidFill>
                <a:latin typeface="+mn-ea"/>
              </a:rPr>
              <a:t>IoT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기술지원센터 내 위치 및 저렴한 이용료와 회의실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+mn-ea"/>
              </a:rPr>
              <a:t>교육실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+mn-ea"/>
              </a:rPr>
              <a:t>체력단련장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,</a:t>
            </a:r>
          </a:p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구내식당 등의 쾌적한 시설로 기업활동의 편리성을 증대시켜 드립니다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200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59" y="3419872"/>
            <a:ext cx="6042170" cy="937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404664" y="4427984"/>
            <a:ext cx="6048672" cy="41584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80" y="4577457"/>
            <a:ext cx="2225675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807729"/>
              </p:ext>
            </p:extLst>
          </p:nvPr>
        </p:nvGraphicFramePr>
        <p:xfrm>
          <a:off x="692696" y="4932040"/>
          <a:ext cx="5616624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/>
                <a:gridCol w="1296144"/>
                <a:gridCol w="1625716"/>
                <a:gridCol w="606532"/>
                <a:gridCol w="1512168"/>
              </a:tblGrid>
              <a:tr h="2697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구 분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/>
                        <a:t>시설명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계약면적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en-US" altLang="ko-KR" sz="1300" dirty="0" smtClean="0">
                          <a:latin typeface="굴림"/>
                          <a:ea typeface="굴림"/>
                        </a:rPr>
                        <a:t>㎡)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수량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이용료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월</a:t>
                      </a:r>
                      <a:r>
                        <a:rPr lang="en-US" altLang="ko-KR" sz="1300" dirty="0" smtClean="0"/>
                        <a:t>)</a:t>
                      </a:r>
                      <a:endParaRPr lang="ko-KR" altLang="en-US" sz="1300" dirty="0"/>
                    </a:p>
                  </a:txBody>
                  <a:tcPr/>
                </a:tc>
              </a:tr>
              <a:tr h="269779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3</a:t>
                      </a:r>
                      <a:r>
                        <a:rPr lang="ko-KR" altLang="en-US" sz="1300" dirty="0" smtClean="0"/>
                        <a:t>층</a:t>
                      </a:r>
                      <a:endParaRPr lang="ko-KR" altLang="en-US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고객사무실</a:t>
                      </a:r>
                      <a:r>
                        <a:rPr lang="en-US" altLang="ko-KR" sz="1300" dirty="0" smtClean="0"/>
                        <a:t>A</a:t>
                      </a:r>
                      <a:r>
                        <a:rPr lang="ko-KR" altLang="en-US" sz="1300" dirty="0" smtClean="0"/>
                        <a:t>형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36.36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1</a:t>
                      </a:r>
                      <a:endParaRPr lang="ko-KR" altLang="en-US" sz="1300" dirty="0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solidFill>
                            <a:srgbClr val="002060"/>
                          </a:solidFill>
                        </a:rPr>
                        <a:t>33,000</a:t>
                      </a:r>
                      <a:r>
                        <a:rPr lang="ko-KR" altLang="en-US" sz="1300" b="1" dirty="0" smtClean="0">
                          <a:solidFill>
                            <a:srgbClr val="002060"/>
                          </a:solidFill>
                        </a:rPr>
                        <a:t>원</a:t>
                      </a:r>
                      <a:r>
                        <a:rPr lang="en-US" altLang="ko-KR" sz="1300" b="1" dirty="0" smtClean="0">
                          <a:solidFill>
                            <a:srgbClr val="002060"/>
                          </a:solidFill>
                        </a:rPr>
                        <a:t>/3.3</a:t>
                      </a:r>
                      <a:r>
                        <a:rPr lang="en-US" altLang="ko-KR" sz="1300" b="1" dirty="0" smtClean="0">
                          <a:solidFill>
                            <a:srgbClr val="002060"/>
                          </a:solidFill>
                          <a:latin typeface="굴림"/>
                          <a:ea typeface="굴림"/>
                        </a:rPr>
                        <a:t>㎡</a:t>
                      </a:r>
                    </a:p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굴림"/>
                          <a:ea typeface="굴림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  <a:latin typeface="굴림"/>
                          <a:ea typeface="굴림"/>
                        </a:rPr>
                        <a:t>임대료</a:t>
                      </a:r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굴림"/>
                          <a:ea typeface="굴림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  <a:latin typeface="굴림"/>
                          <a:ea typeface="굴림"/>
                        </a:rPr>
                        <a:t>관리비 포함</a:t>
                      </a:r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굴림"/>
                          <a:ea typeface="굴림"/>
                        </a:rPr>
                        <a:t>)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</a:tr>
              <a:tr h="2697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고객사무실</a:t>
                      </a:r>
                      <a:r>
                        <a:rPr lang="en-US" altLang="ko-KR" sz="1300" dirty="0" smtClean="0"/>
                        <a:t>B</a:t>
                      </a:r>
                      <a:r>
                        <a:rPr lang="ko-KR" altLang="en-US" sz="1300" dirty="0" smtClean="0"/>
                        <a:t>형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42.97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1</a:t>
                      </a:r>
                      <a:endParaRPr lang="ko-KR" altLang="en-US" sz="13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/>
                </a:tc>
              </a:tr>
              <a:tr h="269779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4</a:t>
                      </a:r>
                      <a:r>
                        <a:rPr lang="ko-KR" altLang="en-US" sz="1300" dirty="0" smtClean="0"/>
                        <a:t>층</a:t>
                      </a:r>
                      <a:endParaRPr lang="ko-KR" altLang="en-US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사무실 </a:t>
                      </a:r>
                      <a:r>
                        <a:rPr lang="en-US" altLang="ko-KR" sz="1300" dirty="0" smtClean="0"/>
                        <a:t>A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112.40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1</a:t>
                      </a:r>
                      <a:endParaRPr lang="ko-KR" altLang="en-US" sz="13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/>
                </a:tc>
              </a:tr>
              <a:tr h="2697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사무실 </a:t>
                      </a:r>
                      <a:r>
                        <a:rPr lang="en-US" altLang="ko-KR" sz="1300" dirty="0" smtClean="0"/>
                        <a:t>B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231.21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1</a:t>
                      </a:r>
                      <a:endParaRPr lang="ko-KR" altLang="en-US" sz="13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/>
                </a:tc>
              </a:tr>
              <a:tr h="2697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사무실 </a:t>
                      </a:r>
                      <a:r>
                        <a:rPr lang="en-US" altLang="ko-KR" sz="1300" dirty="0" smtClean="0"/>
                        <a:t>C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343.80</a:t>
                      </a:r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1</a:t>
                      </a:r>
                      <a:endParaRPr lang="ko-KR" altLang="en-US" sz="13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/>
                </a:tc>
              </a:tr>
              <a:tr h="34550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5</a:t>
                      </a:r>
                      <a:r>
                        <a:rPr lang="ko-KR" altLang="en-US" sz="1300" dirty="0" smtClean="0"/>
                        <a:t>층</a:t>
                      </a:r>
                      <a:endParaRPr lang="ko-KR" altLang="en-US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전체</a:t>
                      </a:r>
                      <a:endParaRPr lang="ko-KR" altLang="en-US" sz="13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2,182.36</a:t>
                      </a:r>
                    </a:p>
                    <a:p>
                      <a:pPr algn="ctr" latinLnBrk="1"/>
                      <a:r>
                        <a:rPr lang="en-US" altLang="ko-KR" sz="1100" b="1" dirty="0" smtClean="0"/>
                        <a:t>(</a:t>
                      </a:r>
                      <a:r>
                        <a:rPr lang="ko-KR" altLang="en-US" sz="1100" b="1" dirty="0" smtClean="0"/>
                        <a:t>입주자 요구에 따라 분할 가능</a:t>
                      </a:r>
                      <a:r>
                        <a:rPr lang="en-US" altLang="ko-KR" sz="1100" b="1" dirty="0" smtClean="0"/>
                        <a:t>)</a:t>
                      </a:r>
                      <a:endParaRPr lang="ko-KR" altLang="en-US" sz="11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404664" y="8586446"/>
            <a:ext cx="6049465" cy="162018"/>
          </a:xfrm>
          <a:prstGeom prst="rect">
            <a:avLst/>
          </a:prstGeom>
          <a:solidFill>
            <a:srgbClr val="0B13B5">
              <a:alpha val="6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latin typeface="굴림"/>
                <a:ea typeface="굴림"/>
              </a:rPr>
              <a:t>※ </a:t>
            </a:r>
            <a:r>
              <a:rPr lang="ko-KR" altLang="en-US" sz="1100" dirty="0" smtClean="0">
                <a:latin typeface="굴림"/>
                <a:ea typeface="굴림"/>
              </a:rPr>
              <a:t>이용문의</a:t>
            </a:r>
            <a:r>
              <a:rPr lang="en-US" altLang="ko-KR" sz="1100" dirty="0" smtClean="0">
                <a:latin typeface="굴림"/>
                <a:ea typeface="굴림"/>
              </a:rPr>
              <a:t>: NIPA</a:t>
            </a:r>
            <a:r>
              <a:rPr lang="ko-KR" altLang="en-US" sz="1100" dirty="0" smtClean="0">
                <a:latin typeface="굴림"/>
                <a:ea typeface="굴림"/>
              </a:rPr>
              <a:t>송도분사무소 </a:t>
            </a:r>
            <a:r>
              <a:rPr lang="en-US" altLang="ko-KR" sz="1100" dirty="0" err="1" smtClean="0">
                <a:latin typeface="굴림"/>
                <a:ea typeface="굴림"/>
              </a:rPr>
              <a:t>IoT</a:t>
            </a:r>
            <a:r>
              <a:rPr lang="ko-KR" altLang="en-US" sz="1100" dirty="0" err="1" smtClean="0">
                <a:latin typeface="굴림"/>
                <a:ea typeface="굴림"/>
              </a:rPr>
              <a:t>기술상용화팀</a:t>
            </a:r>
            <a:r>
              <a:rPr lang="ko-KR" altLang="en-US" sz="1100" dirty="0" smtClean="0">
                <a:latin typeface="굴림"/>
                <a:ea typeface="굴림"/>
              </a:rPr>
              <a:t> 이우희</a:t>
            </a:r>
            <a:r>
              <a:rPr lang="en-US" altLang="ko-KR" sz="1100" dirty="0">
                <a:latin typeface="굴림"/>
                <a:ea typeface="굴림"/>
              </a:rPr>
              <a:t> </a:t>
            </a:r>
            <a:r>
              <a:rPr lang="ko-KR" altLang="en-US" sz="1100" dirty="0" smtClean="0">
                <a:latin typeface="굴림"/>
                <a:ea typeface="굴림"/>
              </a:rPr>
              <a:t>수석 ☎ </a:t>
            </a:r>
            <a:r>
              <a:rPr lang="en-US" altLang="ko-KR" sz="1100" dirty="0" smtClean="0">
                <a:latin typeface="굴림"/>
                <a:ea typeface="굴림"/>
              </a:rPr>
              <a:t>032)720-8126</a:t>
            </a:r>
            <a:endParaRPr lang="ko-KR" altLang="en-US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1448780" y="2252936"/>
            <a:ext cx="3924436" cy="230832"/>
          </a:xfrm>
          <a:prstGeom prst="rect">
            <a:avLst/>
          </a:prstGeom>
          <a:solidFill>
            <a:srgbClr val="0B13B5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solidFill>
                  <a:srgbClr val="00FF00"/>
                </a:solidFill>
                <a:latin typeface="굴림"/>
                <a:ea typeface="굴림"/>
              </a:rPr>
              <a:t>인천광역시 연수구 벤처로 </a:t>
            </a:r>
            <a:r>
              <a:rPr lang="en-US" altLang="ko-KR" sz="900" dirty="0" smtClean="0">
                <a:solidFill>
                  <a:srgbClr val="00FF00"/>
                </a:solidFill>
                <a:latin typeface="굴림"/>
                <a:ea typeface="굴림"/>
              </a:rPr>
              <a:t>82  </a:t>
            </a:r>
            <a:r>
              <a:rPr lang="ko-KR" altLang="en-US" sz="900" dirty="0" smtClean="0">
                <a:solidFill>
                  <a:srgbClr val="00FF00"/>
                </a:solidFill>
                <a:latin typeface="굴림"/>
                <a:ea typeface="굴림"/>
              </a:rPr>
              <a:t>정보통신산업진흥원</a:t>
            </a:r>
            <a:r>
              <a:rPr lang="en-US" altLang="ko-KR" sz="900" dirty="0" smtClean="0">
                <a:solidFill>
                  <a:srgbClr val="00FF00"/>
                </a:solidFill>
                <a:latin typeface="굴림"/>
                <a:ea typeface="굴림"/>
              </a:rPr>
              <a:t>(</a:t>
            </a:r>
            <a:r>
              <a:rPr lang="ko-KR" altLang="en-US" sz="900" dirty="0" smtClean="0">
                <a:solidFill>
                  <a:srgbClr val="00FF00"/>
                </a:solidFill>
                <a:latin typeface="굴림"/>
                <a:ea typeface="굴림"/>
              </a:rPr>
              <a:t>송도분사무소</a:t>
            </a:r>
            <a:r>
              <a:rPr lang="en-US" altLang="ko-KR" sz="900" dirty="0" smtClean="0">
                <a:solidFill>
                  <a:srgbClr val="00FF00"/>
                </a:solidFill>
                <a:latin typeface="굴림"/>
                <a:ea typeface="굴림"/>
              </a:rPr>
              <a:t>)</a:t>
            </a:r>
            <a:endParaRPr lang="ko-KR" altLang="en-US" sz="900" dirty="0">
              <a:solidFill>
                <a:srgbClr val="00FF00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48680" y="7236296"/>
            <a:ext cx="3346109" cy="360040"/>
          </a:xfrm>
          <a:prstGeom prst="roundRect">
            <a:avLst/>
          </a:prstGeom>
          <a:solidFill>
            <a:schemeClr val="bg1">
              <a:lumMod val="85000"/>
            </a:schemeClr>
          </a:solidFill>
          <a:ln cmpd="sng">
            <a:noFill/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300" b="1" dirty="0" smtClean="0">
                <a:solidFill>
                  <a:srgbClr val="0B13B5"/>
                </a:solidFill>
              </a:rPr>
              <a:t>모집대상</a:t>
            </a:r>
            <a:r>
              <a:rPr lang="en-US" altLang="ko-KR" sz="1300" b="1" dirty="0" smtClean="0">
                <a:solidFill>
                  <a:srgbClr val="0B13B5"/>
                </a:solidFill>
              </a:rPr>
              <a:t>:  </a:t>
            </a:r>
            <a:r>
              <a:rPr lang="en-US" altLang="ko-KR" sz="1300" b="1" dirty="0" err="1" smtClean="0">
                <a:solidFill>
                  <a:srgbClr val="0B13B5"/>
                </a:solidFill>
              </a:rPr>
              <a:t>IoT</a:t>
            </a:r>
            <a:r>
              <a:rPr lang="en-US" altLang="ko-KR" sz="1300" b="1" dirty="0" smtClean="0">
                <a:solidFill>
                  <a:srgbClr val="0B13B5"/>
                </a:solidFill>
              </a:rPr>
              <a:t> </a:t>
            </a:r>
            <a:r>
              <a:rPr lang="ko-KR" altLang="en-US" sz="1300" b="1" dirty="0" smtClean="0">
                <a:solidFill>
                  <a:srgbClr val="0B13B5"/>
                </a:solidFill>
              </a:rPr>
              <a:t>관련 기업 </a:t>
            </a:r>
            <a:r>
              <a:rPr lang="en-US" altLang="ko-KR" sz="1300" b="1" dirty="0" smtClean="0">
                <a:solidFill>
                  <a:srgbClr val="0B13B5"/>
                </a:solidFill>
              </a:rPr>
              <a:t>· </a:t>
            </a:r>
            <a:r>
              <a:rPr lang="ko-KR" altLang="en-US" sz="1300" b="1" dirty="0">
                <a:solidFill>
                  <a:srgbClr val="0B13B5"/>
                </a:solidFill>
              </a:rPr>
              <a:t>기관 </a:t>
            </a:r>
            <a:r>
              <a:rPr lang="en-US" altLang="ko-KR" sz="1300" b="1" dirty="0">
                <a:solidFill>
                  <a:srgbClr val="0B13B5"/>
                </a:solidFill>
              </a:rPr>
              <a:t>· </a:t>
            </a:r>
            <a:r>
              <a:rPr lang="ko-KR" altLang="en-US" sz="1300" b="1" dirty="0" smtClean="0">
                <a:solidFill>
                  <a:srgbClr val="0B13B5"/>
                </a:solidFill>
              </a:rPr>
              <a:t> 연구소</a:t>
            </a:r>
            <a:endParaRPr lang="ko-KR" altLang="en-US" sz="1300" b="1" dirty="0">
              <a:solidFill>
                <a:srgbClr val="0B13B5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548680" y="7700991"/>
            <a:ext cx="879086" cy="360040"/>
          </a:xfrm>
          <a:prstGeom prst="roundRect">
            <a:avLst/>
          </a:prstGeom>
          <a:solidFill>
            <a:schemeClr val="bg1">
              <a:lumMod val="85000"/>
            </a:schemeClr>
          </a:solidFill>
          <a:ln cmpd="sng">
            <a:noFill/>
            <a:beve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300" b="1" dirty="0" smtClean="0">
                <a:solidFill>
                  <a:srgbClr val="0B13B5"/>
                </a:solidFill>
              </a:rPr>
              <a:t>이용절차</a:t>
            </a:r>
            <a:r>
              <a:rPr lang="en-US" altLang="ko-KR" sz="1300" b="1" dirty="0" smtClean="0">
                <a:solidFill>
                  <a:srgbClr val="0B13B5"/>
                </a:solidFill>
              </a:rPr>
              <a:t>  </a:t>
            </a:r>
            <a:endParaRPr lang="ko-KR" altLang="en-US" sz="1300" b="1" dirty="0">
              <a:solidFill>
                <a:srgbClr val="0B13B5"/>
              </a:solidFill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056" y="7236295"/>
            <a:ext cx="2358752" cy="824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34744" y="4716016"/>
            <a:ext cx="91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/>
              <a:t>(</a:t>
            </a:r>
            <a:r>
              <a:rPr lang="ko-KR" altLang="en-US" sz="1000" dirty="0" smtClean="0"/>
              <a:t>부가세별도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3" name="순서도: 대체 처리 2"/>
          <p:cNvSpPr/>
          <p:nvPr/>
        </p:nvSpPr>
        <p:spPr>
          <a:xfrm>
            <a:off x="692696" y="8172400"/>
            <a:ext cx="896813" cy="216024"/>
          </a:xfrm>
          <a:prstGeom prst="flowChartAlternateProcess">
            <a:avLst/>
          </a:prstGeom>
          <a:solidFill>
            <a:srgbClr val="00B0F0"/>
          </a:solid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신청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접수</a:t>
            </a:r>
            <a:endParaRPr lang="ko-KR" altLang="en-US" sz="1200" dirty="0"/>
          </a:p>
        </p:txBody>
      </p:sp>
      <p:sp>
        <p:nvSpPr>
          <p:cNvPr id="23" name="순서도: 대체 처리 22"/>
          <p:cNvSpPr/>
          <p:nvPr/>
        </p:nvSpPr>
        <p:spPr>
          <a:xfrm>
            <a:off x="2028131" y="8172400"/>
            <a:ext cx="896813" cy="216024"/>
          </a:xfrm>
          <a:prstGeom prst="flowChartAlternateProcess">
            <a:avLst/>
          </a:prstGeom>
          <a:solidFill>
            <a:srgbClr val="00B0F0"/>
          </a:solid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서류검토</a:t>
            </a:r>
            <a:endParaRPr lang="ko-KR" altLang="en-US" sz="1200" dirty="0"/>
          </a:p>
        </p:txBody>
      </p:sp>
      <p:sp>
        <p:nvSpPr>
          <p:cNvPr id="24" name="순서도: 대체 처리 23"/>
          <p:cNvSpPr/>
          <p:nvPr/>
        </p:nvSpPr>
        <p:spPr>
          <a:xfrm>
            <a:off x="4924809" y="8172400"/>
            <a:ext cx="896813" cy="216024"/>
          </a:xfrm>
          <a:prstGeom prst="flowChartAlternateProcess">
            <a:avLst/>
          </a:prstGeom>
          <a:solidFill>
            <a:srgbClr val="00B0F0"/>
          </a:solid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계약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승인</a:t>
            </a:r>
            <a:endParaRPr lang="ko-KR" altLang="en-US" sz="1200" dirty="0"/>
          </a:p>
        </p:txBody>
      </p:sp>
      <p:sp>
        <p:nvSpPr>
          <p:cNvPr id="25" name="순서도: 대체 처리 24"/>
          <p:cNvSpPr/>
          <p:nvPr/>
        </p:nvSpPr>
        <p:spPr>
          <a:xfrm>
            <a:off x="3468108" y="8176160"/>
            <a:ext cx="896813" cy="216024"/>
          </a:xfrm>
          <a:prstGeom prst="flowChartAlternateProcess">
            <a:avLst/>
          </a:prstGeom>
          <a:solidFill>
            <a:srgbClr val="00B0F0"/>
          </a:solidFill>
          <a:ln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입주승인</a:t>
            </a:r>
            <a:endParaRPr lang="ko-KR" altLang="en-US" sz="1200" dirty="0"/>
          </a:p>
        </p:txBody>
      </p:sp>
      <p:sp>
        <p:nvSpPr>
          <p:cNvPr id="14" name="오른쪽 화살표 13"/>
          <p:cNvSpPr/>
          <p:nvPr/>
        </p:nvSpPr>
        <p:spPr>
          <a:xfrm>
            <a:off x="1661517" y="8212164"/>
            <a:ext cx="255315" cy="17626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9" name="오른쪽 화살표 28"/>
          <p:cNvSpPr/>
          <p:nvPr/>
        </p:nvSpPr>
        <p:spPr>
          <a:xfrm>
            <a:off x="3085318" y="8192282"/>
            <a:ext cx="255315" cy="17626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0" name="오른쪽 화살표 29"/>
          <p:cNvSpPr/>
          <p:nvPr/>
        </p:nvSpPr>
        <p:spPr>
          <a:xfrm>
            <a:off x="4550599" y="8212164"/>
            <a:ext cx="255315" cy="176260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67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138</Words>
  <Application>Microsoft Office PowerPoint</Application>
  <PresentationFormat>화면 슬라이드 쇼(4:3)</PresentationFormat>
  <Paragraphs>43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home</cp:lastModifiedBy>
  <cp:revision>21</cp:revision>
  <dcterms:created xsi:type="dcterms:W3CDTF">2015-08-27T02:06:15Z</dcterms:created>
  <dcterms:modified xsi:type="dcterms:W3CDTF">2016-03-07T00:14:18Z</dcterms:modified>
</cp:coreProperties>
</file>